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2"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135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ACC159-8DE8-4A3F-8079-589AA466BBC1}" type="datetimeFigureOut">
              <a:rPr lang="en-GB" smtClean="0"/>
              <a:t>18/07/2019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111329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ACC159-8DE8-4A3F-8079-589AA466BBC1}" type="datetimeFigureOut">
              <a:rPr lang="en-GB" smtClean="0"/>
              <a:t>18/07/2019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3394860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ACC159-8DE8-4A3F-8079-589AA466BBC1}" type="datetimeFigureOut">
              <a:rPr lang="en-GB" smtClean="0"/>
              <a:t>18/07/2019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2534111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ACC159-8DE8-4A3F-8079-589AA466BBC1}" type="datetimeFigureOut">
              <a:rPr lang="en-GB" smtClean="0"/>
              <a:t>18/07/2019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409610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ACC159-8DE8-4A3F-8079-589AA466BBC1}" type="datetimeFigureOut">
              <a:rPr lang="en-GB" smtClean="0"/>
              <a:t>18/07/2019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1783186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ACC159-8DE8-4A3F-8079-589AA466BBC1}" type="datetimeFigureOut">
              <a:rPr lang="en-GB" smtClean="0"/>
              <a:t>18/07/2019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3790383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ACC159-8DE8-4A3F-8079-589AA466BBC1}" type="datetimeFigureOut">
              <a:rPr lang="en-GB" smtClean="0"/>
              <a:t>18/07/2019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1765051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ACC159-8DE8-4A3F-8079-589AA466BBC1}" type="datetimeFigureOut">
              <a:rPr lang="en-GB" smtClean="0"/>
              <a:t>18/07/2019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2160068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ACC159-8DE8-4A3F-8079-589AA466BBC1}" type="datetimeFigureOut">
              <a:rPr lang="en-GB" smtClean="0"/>
              <a:t>18/07/2019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322702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ACC159-8DE8-4A3F-8079-589AA466BBC1}" type="datetimeFigureOut">
              <a:rPr lang="en-GB" smtClean="0"/>
              <a:t>18/07/2019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1980611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ACC159-8DE8-4A3F-8079-589AA466BBC1}" type="datetimeFigureOut">
              <a:rPr lang="en-GB" smtClean="0"/>
              <a:t>18/07/2019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4EE099C-42F4-4DF7-8C99-42CC46917818}" type="slidenum">
              <a:rPr lang="en-GB" smtClean="0"/>
              <a:t>‹#›</a:t>
            </a:fld>
            <a:endParaRPr lang="en-GB"/>
          </a:p>
        </p:txBody>
      </p:sp>
    </p:spTree>
    <p:extLst>
      <p:ext uri="{BB962C8B-B14F-4D97-AF65-F5344CB8AC3E}">
        <p14:creationId xmlns:p14="http://schemas.microsoft.com/office/powerpoint/2010/main" val="1876044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CC159-8DE8-4A3F-8079-589AA466BBC1}" type="datetimeFigureOut">
              <a:rPr lang="en-GB" smtClean="0"/>
              <a:t>18/07/2019</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EE099C-42F4-4DF7-8C99-42CC46917818}" type="slidenum">
              <a:rPr lang="en-GB" smtClean="0"/>
              <a:t>‹#›</a:t>
            </a:fld>
            <a:endParaRPr lang="en-GB"/>
          </a:p>
        </p:txBody>
      </p:sp>
    </p:spTree>
    <p:extLst>
      <p:ext uri="{BB962C8B-B14F-4D97-AF65-F5344CB8AC3E}">
        <p14:creationId xmlns:p14="http://schemas.microsoft.com/office/powerpoint/2010/main" val="19874766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418B8A-B0DF-4C58-BC02-3448B5CC1806}"/>
              </a:ext>
            </a:extLst>
          </p:cNvPr>
          <p:cNvSpPr>
            <a:spLocks noGrp="1"/>
          </p:cNvSpPr>
          <p:nvPr>
            <p:ph type="subTitle" idx="1"/>
          </p:nvPr>
        </p:nvSpPr>
        <p:spPr>
          <a:xfrm>
            <a:off x="241852" y="196228"/>
            <a:ext cx="8743122" cy="6661772"/>
          </a:xfrm>
        </p:spPr>
        <p:txBody>
          <a:bodyPr>
            <a:normAutofit lnSpcReduction="10000"/>
          </a:bodyPr>
          <a:lstStyle/>
          <a:p>
            <a:r>
              <a:rPr lang="en-GB" sz="2000" dirty="0"/>
              <a:t>These maps accompany the manuscript entitled ‘The configuration of Northern Hemisphere ice sheets through the Quaternary’, which is published in Nature Communications. Please refer to the Methods and Supplementary Information of this article for information about how the maps were produced. </a:t>
            </a:r>
          </a:p>
          <a:p>
            <a:endParaRPr lang="en-GB" sz="2000" dirty="0"/>
          </a:p>
          <a:p>
            <a:r>
              <a:rPr lang="en-GB" sz="2000" dirty="0"/>
              <a:t>The citation for this work is:</a:t>
            </a:r>
          </a:p>
          <a:p>
            <a:r>
              <a:rPr lang="en-GB" sz="2000" dirty="0"/>
              <a:t>Batchelor, C.L., Margold, M.M., Krapp, M., Murton, D.K., Dalton, A.S., Gibbard, P.L., Stokes, C.R., Murton, J.B., Manica, A. The configuration of Northern Hemisphere ice sheets through the Quaternary. </a:t>
            </a:r>
            <a:r>
              <a:rPr lang="en-GB" sz="2000" i="1" dirty="0"/>
              <a:t>Nature Communications</a:t>
            </a:r>
            <a:r>
              <a:rPr lang="en-GB" sz="2000" dirty="0"/>
              <a:t>. In Press.</a:t>
            </a:r>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r>
              <a:rPr lang="en-GB" sz="1600" dirty="0"/>
              <a:t>The background of the maps is the ETOPO1 1 arc-minute global relief model of Earth's surface. The citation for these data is: Amante, C. &amp; Eakins, B. W. ETOPO1 1 Arc-Minute Global Relief Model: Procedures, Data Sources and Analysis. NOAA Technical Memorandum NESDIS NGDC-24. National Geophysical Data Center, NOAA (2009). </a:t>
            </a:r>
          </a:p>
          <a:p>
            <a:r>
              <a:rPr lang="en-GB" sz="1600" dirty="0"/>
              <a:t>The Last Glacial Maximum (LGM) ice-sheet reconstruction is derived mainly from Ehlers </a:t>
            </a:r>
            <a:r>
              <a:rPr lang="en-GB" sz="1600" i="1" dirty="0"/>
              <a:t>et al</a:t>
            </a:r>
            <a:r>
              <a:rPr lang="en-GB" sz="1600" dirty="0"/>
              <a:t>. (2011). Ehlers, J., Gibbard, P. L. &amp; Hughes, P. D. (eds). Quaternary Glaciation Extent and Chronology: a closer look. Developments in Quaternary Science 15, Elsevier, Amsterdam (2011).</a:t>
            </a:r>
          </a:p>
        </p:txBody>
      </p:sp>
    </p:spTree>
    <p:extLst>
      <p:ext uri="{BB962C8B-B14F-4D97-AF65-F5344CB8AC3E}">
        <p14:creationId xmlns:p14="http://schemas.microsoft.com/office/powerpoint/2010/main" val="127915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75B5B72A-42EF-4147-AA43-94A05BC08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60" y="357807"/>
            <a:ext cx="8891080" cy="6384993"/>
          </a:xfrm>
          <a:prstGeom prst="rect">
            <a:avLst/>
          </a:prstGeom>
        </p:spPr>
      </p:pic>
      <p:sp>
        <p:nvSpPr>
          <p:cNvPr id="6" name="Title 1">
            <a:extLst>
              <a:ext uri="{FF2B5EF4-FFF2-40B4-BE49-F238E27FC236}">
                <a16:creationId xmlns:a16="http://schemas.microsoft.com/office/drawing/2014/main" id="{E33D0A0E-8DED-4831-A8E8-E09B90AF2430}"/>
              </a:ext>
            </a:extLst>
          </p:cNvPr>
          <p:cNvSpPr txBox="1">
            <a:spLocks/>
          </p:cNvSpPr>
          <p:nvPr/>
        </p:nvSpPr>
        <p:spPr>
          <a:xfrm>
            <a:off x="142460" y="463824"/>
            <a:ext cx="2905540"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45 ka</a:t>
            </a:r>
          </a:p>
          <a:p>
            <a:r>
              <a:rPr lang="en-GB" sz="2000" dirty="0">
                <a:solidFill>
                  <a:schemeClr val="bg1"/>
                </a:solidFill>
                <a:latin typeface="+mn-lt"/>
              </a:rPr>
              <a:t>Robustness score: 2</a:t>
            </a:r>
          </a:p>
        </p:txBody>
      </p:sp>
      <p:sp>
        <p:nvSpPr>
          <p:cNvPr id="4" name="Title 1">
            <a:extLst>
              <a:ext uri="{FF2B5EF4-FFF2-40B4-BE49-F238E27FC236}">
                <a16:creationId xmlns:a16="http://schemas.microsoft.com/office/drawing/2014/main" id="{BDC39B42-AB9C-4976-AFA6-3B060B4D79E0}"/>
              </a:ext>
            </a:extLst>
          </p:cNvPr>
          <p:cNvSpPr txBox="1">
            <a:spLocks/>
          </p:cNvSpPr>
          <p:nvPr/>
        </p:nvSpPr>
        <p:spPr>
          <a:xfrm>
            <a:off x="5569225" y="562554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595230" y="183707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Tree>
    <p:extLst>
      <p:ext uri="{BB962C8B-B14F-4D97-AF65-F5344CB8AC3E}">
        <p14:creationId xmlns:p14="http://schemas.microsoft.com/office/powerpoint/2010/main" val="3161785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automatically generated">
            <a:extLst>
              <a:ext uri="{FF2B5EF4-FFF2-40B4-BE49-F238E27FC236}">
                <a16:creationId xmlns:a16="http://schemas.microsoft.com/office/drawing/2014/main" id="{7D4CF07A-72BF-4A8A-B5FE-7850C0FAB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5"/>
            <a:ext cx="8859079"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9" y="477070"/>
            <a:ext cx="1974574" cy="401637"/>
          </a:xfrm>
        </p:spPr>
        <p:txBody>
          <a:bodyPr>
            <a:noAutofit/>
          </a:bodyPr>
          <a:lstStyle/>
          <a:p>
            <a:r>
              <a:rPr lang="en-GB" sz="2000" dirty="0">
                <a:latin typeface="+mn-lt"/>
              </a:rPr>
              <a:t>MIS 4 (58–72 ka)</a:t>
            </a:r>
          </a:p>
        </p:txBody>
      </p:sp>
    </p:spTree>
    <p:extLst>
      <p:ext uri="{BB962C8B-B14F-4D97-AF65-F5344CB8AC3E}">
        <p14:creationId xmlns:p14="http://schemas.microsoft.com/office/powerpoint/2010/main" val="2902533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map&#10;&#10;Description automatically generated">
            <a:extLst>
              <a:ext uri="{FF2B5EF4-FFF2-40B4-BE49-F238E27FC236}">
                <a16:creationId xmlns:a16="http://schemas.microsoft.com/office/drawing/2014/main" id="{71196D92-D387-4618-ADAA-C1D72FF63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 y="357807"/>
            <a:ext cx="8891079"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5635485" y="562554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4</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2</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495838" y="172404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706758"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4 (58–72 ka)</a:t>
            </a:r>
          </a:p>
          <a:p>
            <a:r>
              <a:rPr lang="en-GB" sz="2000" dirty="0">
                <a:solidFill>
                  <a:schemeClr val="bg1"/>
                </a:solidFill>
                <a:latin typeface="+mn-lt"/>
              </a:rPr>
              <a:t>Robustness score: 3</a:t>
            </a:r>
          </a:p>
        </p:txBody>
      </p:sp>
    </p:spTree>
    <p:extLst>
      <p:ext uri="{BB962C8B-B14F-4D97-AF65-F5344CB8AC3E}">
        <p14:creationId xmlns:p14="http://schemas.microsoft.com/office/powerpoint/2010/main" val="146581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27C8827-AE17-484A-A40A-A1459BB3A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7"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8" y="477070"/>
            <a:ext cx="2110411" cy="401637"/>
          </a:xfrm>
        </p:spPr>
        <p:txBody>
          <a:bodyPr>
            <a:noAutofit/>
          </a:bodyPr>
          <a:lstStyle/>
          <a:p>
            <a:r>
              <a:rPr lang="en-GB" sz="2000" dirty="0">
                <a:latin typeface="+mn-lt"/>
              </a:rPr>
              <a:t>MIS 5a (72–86 ka)</a:t>
            </a:r>
          </a:p>
        </p:txBody>
      </p:sp>
    </p:spTree>
    <p:extLst>
      <p:ext uri="{BB962C8B-B14F-4D97-AF65-F5344CB8AC3E}">
        <p14:creationId xmlns:p14="http://schemas.microsoft.com/office/powerpoint/2010/main" val="147497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14E69186-6032-44B8-BC2E-D5CAD7070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7"/>
            <a:ext cx="8875081"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5635485" y="562554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2</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495838" y="172404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706758"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5a (72–86 ka)</a:t>
            </a:r>
          </a:p>
          <a:p>
            <a:r>
              <a:rPr lang="en-GB" sz="2000" dirty="0">
                <a:solidFill>
                  <a:schemeClr val="bg1"/>
                </a:solidFill>
                <a:latin typeface="+mn-lt"/>
              </a:rPr>
              <a:t>Robustness score: 1.25</a:t>
            </a:r>
          </a:p>
        </p:txBody>
      </p:sp>
    </p:spTree>
    <p:extLst>
      <p:ext uri="{BB962C8B-B14F-4D97-AF65-F5344CB8AC3E}">
        <p14:creationId xmlns:p14="http://schemas.microsoft.com/office/powerpoint/2010/main" val="4202206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automatically generated">
            <a:extLst>
              <a:ext uri="{FF2B5EF4-FFF2-40B4-BE49-F238E27FC236}">
                <a16:creationId xmlns:a16="http://schemas.microsoft.com/office/drawing/2014/main" id="{87D3A569-2984-4EB7-BC29-73A3ED475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8" y="477070"/>
            <a:ext cx="2110411" cy="401637"/>
          </a:xfrm>
        </p:spPr>
        <p:txBody>
          <a:bodyPr>
            <a:noAutofit/>
          </a:bodyPr>
          <a:lstStyle/>
          <a:p>
            <a:r>
              <a:rPr lang="en-GB" sz="2000" dirty="0">
                <a:latin typeface="+mn-lt"/>
              </a:rPr>
              <a:t>MIS 5b (86–92 ka)</a:t>
            </a:r>
          </a:p>
        </p:txBody>
      </p:sp>
    </p:spTree>
    <p:extLst>
      <p:ext uri="{BB962C8B-B14F-4D97-AF65-F5344CB8AC3E}">
        <p14:creationId xmlns:p14="http://schemas.microsoft.com/office/powerpoint/2010/main" val="303675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C809F6F-42C5-4BDB-83E3-27BDE137F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 y="357807"/>
            <a:ext cx="8891079"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5635485" y="562554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5</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495838" y="172404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93204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5b (86–92 ka)</a:t>
            </a:r>
          </a:p>
          <a:p>
            <a:r>
              <a:rPr lang="en-GB" sz="2000" dirty="0">
                <a:solidFill>
                  <a:schemeClr val="bg1"/>
                </a:solidFill>
                <a:latin typeface="+mn-lt"/>
              </a:rPr>
              <a:t>Robustness score: 2.5</a:t>
            </a:r>
          </a:p>
        </p:txBody>
      </p:sp>
    </p:spTree>
    <p:extLst>
      <p:ext uri="{BB962C8B-B14F-4D97-AF65-F5344CB8AC3E}">
        <p14:creationId xmlns:p14="http://schemas.microsoft.com/office/powerpoint/2010/main" val="21517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CF991EAB-2426-4141-AF90-0EC1EE084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8" y="477070"/>
            <a:ext cx="2176672" cy="401637"/>
          </a:xfrm>
        </p:spPr>
        <p:txBody>
          <a:bodyPr>
            <a:noAutofit/>
          </a:bodyPr>
          <a:lstStyle/>
          <a:p>
            <a:r>
              <a:rPr lang="en-GB" sz="2000" dirty="0">
                <a:latin typeface="+mn-lt"/>
              </a:rPr>
              <a:t>MIS 5c (92–108 ka)</a:t>
            </a:r>
          </a:p>
        </p:txBody>
      </p:sp>
    </p:spTree>
    <p:extLst>
      <p:ext uri="{BB962C8B-B14F-4D97-AF65-F5344CB8AC3E}">
        <p14:creationId xmlns:p14="http://schemas.microsoft.com/office/powerpoint/2010/main" val="1008303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B25E18D7-5080-49DE-A8B5-09E5E707B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 y="357807"/>
            <a:ext cx="8891079"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5635485" y="562554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495838" y="172404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93204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5c (92–108 ka)</a:t>
            </a:r>
          </a:p>
          <a:p>
            <a:r>
              <a:rPr lang="en-GB" sz="2000" dirty="0">
                <a:solidFill>
                  <a:schemeClr val="bg1"/>
                </a:solidFill>
                <a:latin typeface="+mn-lt"/>
              </a:rPr>
              <a:t>Robustness score: 1.5</a:t>
            </a:r>
          </a:p>
        </p:txBody>
      </p:sp>
    </p:spTree>
    <p:extLst>
      <p:ext uri="{BB962C8B-B14F-4D97-AF65-F5344CB8AC3E}">
        <p14:creationId xmlns:p14="http://schemas.microsoft.com/office/powerpoint/2010/main" val="402272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automatically generated">
            <a:extLst>
              <a:ext uri="{FF2B5EF4-FFF2-40B4-BE49-F238E27FC236}">
                <a16:creationId xmlns:a16="http://schemas.microsoft.com/office/drawing/2014/main" id="{6743DD33-2B3D-461F-8AF5-F8301EFE4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7" y="477070"/>
            <a:ext cx="2335699" cy="401637"/>
          </a:xfrm>
        </p:spPr>
        <p:txBody>
          <a:bodyPr>
            <a:noAutofit/>
          </a:bodyPr>
          <a:lstStyle/>
          <a:p>
            <a:r>
              <a:rPr lang="en-GB" sz="2000" dirty="0">
                <a:latin typeface="+mn-lt"/>
              </a:rPr>
              <a:t>MIS 5d (108–117 ka)</a:t>
            </a:r>
          </a:p>
        </p:txBody>
      </p:sp>
    </p:spTree>
    <p:extLst>
      <p:ext uri="{BB962C8B-B14F-4D97-AF65-F5344CB8AC3E}">
        <p14:creationId xmlns:p14="http://schemas.microsoft.com/office/powerpoint/2010/main" val="1327892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10;&#10;Description automatically generated">
            <a:extLst>
              <a:ext uri="{FF2B5EF4-FFF2-40B4-BE49-F238E27FC236}">
                <a16:creationId xmlns:a16="http://schemas.microsoft.com/office/drawing/2014/main" id="{2AC9C7A0-E955-4019-8C86-D00EAD4E6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 y="357807"/>
            <a:ext cx="9017540" cy="6500193"/>
          </a:xfrm>
          <a:prstGeom prst="rect">
            <a:avLst/>
          </a:prstGeom>
        </p:spPr>
      </p:pic>
      <p:sp>
        <p:nvSpPr>
          <p:cNvPr id="6" name="Title 1">
            <a:extLst>
              <a:ext uri="{FF2B5EF4-FFF2-40B4-BE49-F238E27FC236}">
                <a16:creationId xmlns:a16="http://schemas.microsoft.com/office/drawing/2014/main" id="{E33D0A0E-8DED-4831-A8E8-E09B90AF2430}"/>
              </a:ext>
            </a:extLst>
          </p:cNvPr>
          <p:cNvSpPr txBox="1">
            <a:spLocks/>
          </p:cNvSpPr>
          <p:nvPr/>
        </p:nvSpPr>
        <p:spPr>
          <a:xfrm>
            <a:off x="115956" y="662608"/>
            <a:ext cx="2905540"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LGM</a:t>
            </a:r>
          </a:p>
          <a:p>
            <a:r>
              <a:rPr lang="en-GB" sz="2000" dirty="0">
                <a:solidFill>
                  <a:schemeClr val="bg1"/>
                </a:solidFill>
                <a:latin typeface="+mn-lt"/>
              </a:rPr>
              <a:t>Robustness score: 5</a:t>
            </a:r>
          </a:p>
          <a:p>
            <a:endParaRPr lang="en-GB" sz="2000" dirty="0">
              <a:solidFill>
                <a:schemeClr val="bg1"/>
              </a:solidFill>
              <a:latin typeface="+mn-lt"/>
            </a:endParaRPr>
          </a:p>
        </p:txBody>
      </p:sp>
    </p:spTree>
    <p:extLst>
      <p:ext uri="{BB962C8B-B14F-4D97-AF65-F5344CB8AC3E}">
        <p14:creationId xmlns:p14="http://schemas.microsoft.com/office/powerpoint/2010/main" val="256733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DBD2B3D2-12F8-4095-B817-497A17DFB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 y="357807"/>
            <a:ext cx="8891079"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5635485" y="562554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495838" y="172404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93204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5d (108–117 ka)</a:t>
            </a:r>
          </a:p>
          <a:p>
            <a:r>
              <a:rPr lang="en-GB" sz="2000" dirty="0">
                <a:solidFill>
                  <a:schemeClr val="bg1"/>
                </a:solidFill>
                <a:latin typeface="+mn-lt"/>
              </a:rPr>
              <a:t>Robustness score: 2</a:t>
            </a:r>
          </a:p>
        </p:txBody>
      </p:sp>
    </p:spTree>
    <p:extLst>
      <p:ext uri="{BB962C8B-B14F-4D97-AF65-F5344CB8AC3E}">
        <p14:creationId xmlns:p14="http://schemas.microsoft.com/office/powerpoint/2010/main" val="2518984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ap&#10;&#10;Description automatically generated">
            <a:extLst>
              <a:ext uri="{FF2B5EF4-FFF2-40B4-BE49-F238E27FC236}">
                <a16:creationId xmlns:a16="http://schemas.microsoft.com/office/drawing/2014/main" id="{6C079AA5-627D-4D98-8C5C-8B9EEDBE1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7" y="477070"/>
            <a:ext cx="2335699" cy="401637"/>
          </a:xfrm>
        </p:spPr>
        <p:txBody>
          <a:bodyPr>
            <a:noAutofit/>
          </a:bodyPr>
          <a:lstStyle/>
          <a:p>
            <a:r>
              <a:rPr lang="en-GB" sz="2000" dirty="0">
                <a:latin typeface="+mn-lt"/>
              </a:rPr>
              <a:t>MIS 6 (132–190 ka)</a:t>
            </a:r>
          </a:p>
        </p:txBody>
      </p:sp>
    </p:spTree>
    <p:extLst>
      <p:ext uri="{BB962C8B-B14F-4D97-AF65-F5344CB8AC3E}">
        <p14:creationId xmlns:p14="http://schemas.microsoft.com/office/powerpoint/2010/main" val="1205312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227278CC-4BF5-4DA1-B438-625AE7D65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 y="357807"/>
            <a:ext cx="8891079"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6175513" y="5599043"/>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5</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513521" y="3550303"/>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4</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495838" y="172404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93204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6 (132–190 ka)</a:t>
            </a:r>
          </a:p>
          <a:p>
            <a:r>
              <a:rPr lang="en-GB" sz="2000" dirty="0">
                <a:solidFill>
                  <a:schemeClr val="bg1"/>
                </a:solidFill>
                <a:latin typeface="+mn-lt"/>
              </a:rPr>
              <a:t>Robustness score: 3.75</a:t>
            </a:r>
          </a:p>
        </p:txBody>
      </p:sp>
    </p:spTree>
    <p:extLst>
      <p:ext uri="{BB962C8B-B14F-4D97-AF65-F5344CB8AC3E}">
        <p14:creationId xmlns:p14="http://schemas.microsoft.com/office/powerpoint/2010/main" val="2228919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6AEDFB43-F33E-49C9-A66F-35844515C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7" y="477070"/>
            <a:ext cx="2335699" cy="401637"/>
          </a:xfrm>
        </p:spPr>
        <p:txBody>
          <a:bodyPr>
            <a:noAutofit/>
          </a:bodyPr>
          <a:lstStyle/>
          <a:p>
            <a:r>
              <a:rPr lang="en-GB" sz="2000" dirty="0">
                <a:latin typeface="+mn-lt"/>
              </a:rPr>
              <a:t>MIS 8 (243–279 ka)</a:t>
            </a:r>
          </a:p>
        </p:txBody>
      </p:sp>
    </p:spTree>
    <p:extLst>
      <p:ext uri="{BB962C8B-B14F-4D97-AF65-F5344CB8AC3E}">
        <p14:creationId xmlns:p14="http://schemas.microsoft.com/office/powerpoint/2010/main" val="914692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F2FEF034-411B-40E6-8007-E538A8BAB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 y="357807"/>
            <a:ext cx="8875082"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6231833" y="5519530"/>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2</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495838" y="172404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096000" y="1872244"/>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93204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8 (243–279 ka)</a:t>
            </a:r>
          </a:p>
          <a:p>
            <a:r>
              <a:rPr lang="en-GB" sz="2000" dirty="0">
                <a:solidFill>
                  <a:schemeClr val="bg1"/>
                </a:solidFill>
                <a:latin typeface="+mn-lt"/>
              </a:rPr>
              <a:t>Robustness score: 1.75</a:t>
            </a:r>
          </a:p>
        </p:txBody>
      </p:sp>
    </p:spTree>
    <p:extLst>
      <p:ext uri="{BB962C8B-B14F-4D97-AF65-F5344CB8AC3E}">
        <p14:creationId xmlns:p14="http://schemas.microsoft.com/office/powerpoint/2010/main" val="2756360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DADD000-42B3-43F2-804C-24B2753E6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7" y="477070"/>
            <a:ext cx="2335699" cy="401637"/>
          </a:xfrm>
        </p:spPr>
        <p:txBody>
          <a:bodyPr>
            <a:noAutofit/>
          </a:bodyPr>
          <a:lstStyle/>
          <a:p>
            <a:r>
              <a:rPr lang="en-GB" sz="2000" dirty="0">
                <a:latin typeface="+mn-lt"/>
              </a:rPr>
              <a:t>MIS 10 (337–365 ka)</a:t>
            </a:r>
          </a:p>
        </p:txBody>
      </p:sp>
    </p:spTree>
    <p:extLst>
      <p:ext uri="{BB962C8B-B14F-4D97-AF65-F5344CB8AC3E}">
        <p14:creationId xmlns:p14="http://schemas.microsoft.com/office/powerpoint/2010/main" val="3282488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map&#10;&#10;Description automatically generated">
            <a:extLst>
              <a:ext uri="{FF2B5EF4-FFF2-40B4-BE49-F238E27FC236}">
                <a16:creationId xmlns:a16="http://schemas.microsoft.com/office/drawing/2014/main" id="{1F773A9E-6421-462E-88D9-00B8D7C24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7"/>
            <a:ext cx="8875082"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5819360" y="545326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2</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2</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495838" y="172404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096000" y="1872244"/>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93204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10 (337–365 ka)</a:t>
            </a:r>
          </a:p>
          <a:p>
            <a:r>
              <a:rPr lang="en-GB" sz="2000" dirty="0">
                <a:solidFill>
                  <a:schemeClr val="bg1"/>
                </a:solidFill>
                <a:latin typeface="+mn-lt"/>
              </a:rPr>
              <a:t>Robustness score: 1.5</a:t>
            </a:r>
          </a:p>
        </p:txBody>
      </p:sp>
    </p:spTree>
    <p:extLst>
      <p:ext uri="{BB962C8B-B14F-4D97-AF65-F5344CB8AC3E}">
        <p14:creationId xmlns:p14="http://schemas.microsoft.com/office/powerpoint/2010/main" val="239537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DA02BDB1-0B80-4E45-A761-4475FCFDD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7" y="477070"/>
            <a:ext cx="2335699" cy="401637"/>
          </a:xfrm>
        </p:spPr>
        <p:txBody>
          <a:bodyPr>
            <a:noAutofit/>
          </a:bodyPr>
          <a:lstStyle/>
          <a:p>
            <a:r>
              <a:rPr lang="en-GB" sz="2000" dirty="0">
                <a:latin typeface="+mn-lt"/>
              </a:rPr>
              <a:t>MIS 12 (429–477 ka)</a:t>
            </a:r>
          </a:p>
        </p:txBody>
      </p:sp>
    </p:spTree>
    <p:extLst>
      <p:ext uri="{BB962C8B-B14F-4D97-AF65-F5344CB8AC3E}">
        <p14:creationId xmlns:p14="http://schemas.microsoft.com/office/powerpoint/2010/main" val="3077212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ap, text&#10;&#10;Description automatically generated">
            <a:extLst>
              <a:ext uri="{FF2B5EF4-FFF2-40B4-BE49-F238E27FC236}">
                <a16:creationId xmlns:a16="http://schemas.microsoft.com/office/drawing/2014/main" id="{C81D4BC7-03B1-4FA8-8DF7-4A837D489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7"/>
            <a:ext cx="8859082"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6372639" y="516172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4</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540026" y="3682821"/>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2</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562098" y="171143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056244" y="185899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93204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12 (429–477 ka)</a:t>
            </a:r>
          </a:p>
          <a:p>
            <a:r>
              <a:rPr lang="en-GB" sz="2000" dirty="0">
                <a:solidFill>
                  <a:schemeClr val="bg1"/>
                </a:solidFill>
                <a:latin typeface="+mn-lt"/>
              </a:rPr>
              <a:t>Robustness score: 2</a:t>
            </a:r>
          </a:p>
        </p:txBody>
      </p:sp>
    </p:spTree>
    <p:extLst>
      <p:ext uri="{BB962C8B-B14F-4D97-AF65-F5344CB8AC3E}">
        <p14:creationId xmlns:p14="http://schemas.microsoft.com/office/powerpoint/2010/main" val="1711523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41AF416A-006E-46E1-B6D6-2CF52533D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7" y="477070"/>
            <a:ext cx="2335699" cy="401637"/>
          </a:xfrm>
        </p:spPr>
        <p:txBody>
          <a:bodyPr>
            <a:noAutofit/>
          </a:bodyPr>
          <a:lstStyle/>
          <a:p>
            <a:r>
              <a:rPr lang="en-GB" sz="2000" dirty="0">
                <a:latin typeface="+mn-lt"/>
              </a:rPr>
              <a:t>MIS 16 (622–677 ka)</a:t>
            </a:r>
          </a:p>
        </p:txBody>
      </p:sp>
    </p:spTree>
    <p:extLst>
      <p:ext uri="{BB962C8B-B14F-4D97-AF65-F5344CB8AC3E}">
        <p14:creationId xmlns:p14="http://schemas.microsoft.com/office/powerpoint/2010/main" val="4285458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69B0AED-3EF9-4FBB-ADE1-D9E9427D6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0" y="357808"/>
            <a:ext cx="8875081" cy="6384994"/>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75591" y="357808"/>
            <a:ext cx="1408043" cy="401637"/>
          </a:xfrm>
        </p:spPr>
        <p:txBody>
          <a:bodyPr>
            <a:noAutofit/>
          </a:bodyPr>
          <a:lstStyle/>
          <a:p>
            <a:r>
              <a:rPr lang="en-GB" sz="2000" dirty="0">
                <a:latin typeface="+mn-lt"/>
              </a:rPr>
              <a:t>30 ka</a:t>
            </a:r>
          </a:p>
        </p:txBody>
      </p:sp>
    </p:spTree>
    <p:extLst>
      <p:ext uri="{BB962C8B-B14F-4D97-AF65-F5344CB8AC3E}">
        <p14:creationId xmlns:p14="http://schemas.microsoft.com/office/powerpoint/2010/main" val="420698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ap&#10;&#10;Description automatically generated">
            <a:extLst>
              <a:ext uri="{FF2B5EF4-FFF2-40B4-BE49-F238E27FC236}">
                <a16:creationId xmlns:a16="http://schemas.microsoft.com/office/drawing/2014/main" id="{C6BC289A-35CC-4238-ACD9-18F0E2917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7"/>
            <a:ext cx="8859082"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6372639" y="516172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4</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540026" y="3682821"/>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4</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562098" y="171143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0</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056244" y="185899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0</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93204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16 (622–677 ka)</a:t>
            </a:r>
          </a:p>
          <a:p>
            <a:r>
              <a:rPr lang="en-GB" sz="2000" dirty="0">
                <a:solidFill>
                  <a:schemeClr val="bg1"/>
                </a:solidFill>
                <a:latin typeface="+mn-lt"/>
              </a:rPr>
              <a:t>Robustness score: 2</a:t>
            </a:r>
          </a:p>
        </p:txBody>
      </p:sp>
    </p:spTree>
    <p:extLst>
      <p:ext uri="{BB962C8B-B14F-4D97-AF65-F5344CB8AC3E}">
        <p14:creationId xmlns:p14="http://schemas.microsoft.com/office/powerpoint/2010/main" val="4137938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automatically generated">
            <a:extLst>
              <a:ext uri="{FF2B5EF4-FFF2-40B4-BE49-F238E27FC236}">
                <a16:creationId xmlns:a16="http://schemas.microsoft.com/office/drawing/2014/main" id="{7D728C83-B060-4892-A0D0-A4E6C071E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7" y="477070"/>
            <a:ext cx="2706760" cy="401637"/>
          </a:xfrm>
        </p:spPr>
        <p:txBody>
          <a:bodyPr>
            <a:noAutofit/>
          </a:bodyPr>
          <a:lstStyle/>
          <a:p>
            <a:r>
              <a:rPr lang="en-GB" sz="2000" dirty="0">
                <a:latin typeface="+mn-lt"/>
              </a:rPr>
              <a:t>MIS 20–24 (790–928 ka)</a:t>
            </a:r>
          </a:p>
        </p:txBody>
      </p:sp>
    </p:spTree>
    <p:extLst>
      <p:ext uri="{BB962C8B-B14F-4D97-AF65-F5344CB8AC3E}">
        <p14:creationId xmlns:p14="http://schemas.microsoft.com/office/powerpoint/2010/main" val="655393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F8A54120-6230-42C3-BF87-49CFF9E4A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7"/>
            <a:ext cx="8859082"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6372639" y="516172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540026" y="3682821"/>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562098" y="171143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056244" y="185899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0</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42459" y="622842"/>
            <a:ext cx="293204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MIS 20–24 (790–928 ka)</a:t>
            </a:r>
          </a:p>
          <a:p>
            <a:r>
              <a:rPr lang="en-GB" sz="2000" dirty="0">
                <a:solidFill>
                  <a:schemeClr val="bg1"/>
                </a:solidFill>
                <a:latin typeface="+mn-lt"/>
              </a:rPr>
              <a:t>Robustness score: 2.25</a:t>
            </a:r>
          </a:p>
        </p:txBody>
      </p:sp>
    </p:spTree>
    <p:extLst>
      <p:ext uri="{BB962C8B-B14F-4D97-AF65-F5344CB8AC3E}">
        <p14:creationId xmlns:p14="http://schemas.microsoft.com/office/powerpoint/2010/main" val="3583043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264388AD-F4F5-4CE3-8F45-55B31FB22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7" y="477070"/>
            <a:ext cx="4071734" cy="401637"/>
          </a:xfrm>
        </p:spPr>
        <p:txBody>
          <a:bodyPr>
            <a:noAutofit/>
          </a:bodyPr>
          <a:lstStyle/>
          <a:p>
            <a:r>
              <a:rPr lang="en-GB" sz="2000" dirty="0">
                <a:latin typeface="+mn-lt"/>
              </a:rPr>
              <a:t>Early Matuyama Chron (1.78–2.6 Ma)</a:t>
            </a:r>
          </a:p>
        </p:txBody>
      </p:sp>
    </p:spTree>
    <p:extLst>
      <p:ext uri="{BB962C8B-B14F-4D97-AF65-F5344CB8AC3E}">
        <p14:creationId xmlns:p14="http://schemas.microsoft.com/office/powerpoint/2010/main" val="1095580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5C64910D-1802-4E4A-9293-880D932F4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7"/>
            <a:ext cx="8859082"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5829300" y="5360505"/>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553278" y="365631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522342" y="1618674"/>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029740" y="183248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0</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15955" y="609590"/>
            <a:ext cx="433677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2000" dirty="0">
                <a:solidFill>
                  <a:schemeClr val="bg1"/>
                </a:solidFill>
                <a:latin typeface="+mn-lt"/>
              </a:rPr>
              <a:t>Early Matuyama Chron (1.78–2.6 Ma)</a:t>
            </a:r>
            <a:endParaRPr lang="en-GB" sz="2000" dirty="0">
              <a:solidFill>
                <a:schemeClr val="bg1"/>
              </a:solidFill>
              <a:latin typeface="+mn-lt"/>
            </a:endParaRPr>
          </a:p>
          <a:p>
            <a:r>
              <a:rPr lang="en-GB" sz="2000" dirty="0">
                <a:solidFill>
                  <a:schemeClr val="bg1"/>
                </a:solidFill>
                <a:latin typeface="+mn-lt"/>
              </a:rPr>
              <a:t>Robustness score: 2.25</a:t>
            </a:r>
          </a:p>
        </p:txBody>
      </p:sp>
    </p:spTree>
    <p:extLst>
      <p:ext uri="{BB962C8B-B14F-4D97-AF65-F5344CB8AC3E}">
        <p14:creationId xmlns:p14="http://schemas.microsoft.com/office/powerpoint/2010/main" val="1736694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E28111CF-79B5-4196-99C4-ED137E16E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5" y="357805"/>
            <a:ext cx="8859081"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42457" y="477070"/>
            <a:ext cx="3488639" cy="401637"/>
          </a:xfrm>
        </p:spPr>
        <p:txBody>
          <a:bodyPr>
            <a:noAutofit/>
          </a:bodyPr>
          <a:lstStyle/>
          <a:p>
            <a:r>
              <a:rPr lang="en-GB" sz="2000" dirty="0">
                <a:latin typeface="+mn-lt"/>
              </a:rPr>
              <a:t>Late Gauss Chron (2.6–3.59 Ma)</a:t>
            </a:r>
          </a:p>
        </p:txBody>
      </p:sp>
    </p:spTree>
    <p:extLst>
      <p:ext uri="{BB962C8B-B14F-4D97-AF65-F5344CB8AC3E}">
        <p14:creationId xmlns:p14="http://schemas.microsoft.com/office/powerpoint/2010/main" val="149766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9E2795AB-91A0-4E5D-AFEA-DFE52A938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7"/>
            <a:ext cx="8859082" cy="6384993"/>
          </a:xfrm>
          <a:prstGeom prst="rect">
            <a:avLst/>
          </a:prstGeom>
        </p:spPr>
      </p:pic>
      <p:sp>
        <p:nvSpPr>
          <p:cNvPr id="4" name="Title 1">
            <a:extLst>
              <a:ext uri="{FF2B5EF4-FFF2-40B4-BE49-F238E27FC236}">
                <a16:creationId xmlns:a16="http://schemas.microsoft.com/office/drawing/2014/main" id="{BDC39B42-AB9C-4976-AFA6-3B060B4D79E0}"/>
              </a:ext>
            </a:extLst>
          </p:cNvPr>
          <p:cNvSpPr txBox="1">
            <a:spLocks/>
          </p:cNvSpPr>
          <p:nvPr/>
        </p:nvSpPr>
        <p:spPr>
          <a:xfrm>
            <a:off x="5829300" y="5360505"/>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2</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553278" y="365631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0</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522342" y="1618674"/>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029740" y="183248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0</a:t>
            </a:r>
          </a:p>
        </p:txBody>
      </p:sp>
      <p:sp>
        <p:nvSpPr>
          <p:cNvPr id="8" name="Title 1">
            <a:extLst>
              <a:ext uri="{FF2B5EF4-FFF2-40B4-BE49-F238E27FC236}">
                <a16:creationId xmlns:a16="http://schemas.microsoft.com/office/drawing/2014/main" id="{F91D35E6-A067-4403-B31E-5F912FDBC479}"/>
              </a:ext>
            </a:extLst>
          </p:cNvPr>
          <p:cNvSpPr txBox="1">
            <a:spLocks/>
          </p:cNvSpPr>
          <p:nvPr/>
        </p:nvSpPr>
        <p:spPr>
          <a:xfrm>
            <a:off x="115955" y="609590"/>
            <a:ext cx="4336776"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Late Gauss Chron (2.6–3.59 Ma)</a:t>
            </a:r>
          </a:p>
          <a:p>
            <a:r>
              <a:rPr lang="en-GB" sz="2000" dirty="0">
                <a:solidFill>
                  <a:schemeClr val="bg1"/>
                </a:solidFill>
                <a:latin typeface="+mn-lt"/>
              </a:rPr>
              <a:t>Robustness score: 1.25</a:t>
            </a:r>
          </a:p>
        </p:txBody>
      </p:sp>
    </p:spTree>
    <p:extLst>
      <p:ext uri="{BB962C8B-B14F-4D97-AF65-F5344CB8AC3E}">
        <p14:creationId xmlns:p14="http://schemas.microsoft.com/office/powerpoint/2010/main" val="299074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BA76DFE4-653A-45B8-AECE-8D706DE42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7"/>
            <a:ext cx="8875081" cy="6384993"/>
          </a:xfrm>
          <a:prstGeom prst="rect">
            <a:avLst/>
          </a:prstGeom>
        </p:spPr>
      </p:pic>
      <p:sp>
        <p:nvSpPr>
          <p:cNvPr id="6" name="Title 1">
            <a:extLst>
              <a:ext uri="{FF2B5EF4-FFF2-40B4-BE49-F238E27FC236}">
                <a16:creationId xmlns:a16="http://schemas.microsoft.com/office/drawing/2014/main" id="{E33D0A0E-8DED-4831-A8E8-E09B90AF2430}"/>
              </a:ext>
            </a:extLst>
          </p:cNvPr>
          <p:cNvSpPr txBox="1">
            <a:spLocks/>
          </p:cNvSpPr>
          <p:nvPr/>
        </p:nvSpPr>
        <p:spPr>
          <a:xfrm>
            <a:off x="142460" y="463824"/>
            <a:ext cx="2905540"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30 ka</a:t>
            </a:r>
          </a:p>
          <a:p>
            <a:r>
              <a:rPr lang="en-GB" sz="2000" dirty="0">
                <a:solidFill>
                  <a:schemeClr val="bg1"/>
                </a:solidFill>
                <a:latin typeface="+mn-lt"/>
              </a:rPr>
              <a:t>Robustness score: 2.75</a:t>
            </a:r>
          </a:p>
        </p:txBody>
      </p:sp>
      <p:sp>
        <p:nvSpPr>
          <p:cNvPr id="9" name="Title 1">
            <a:extLst>
              <a:ext uri="{FF2B5EF4-FFF2-40B4-BE49-F238E27FC236}">
                <a16:creationId xmlns:a16="http://schemas.microsoft.com/office/drawing/2014/main" id="{E93426B5-B84C-4ABC-A05F-EF7365BF66E8}"/>
              </a:ext>
            </a:extLst>
          </p:cNvPr>
          <p:cNvSpPr txBox="1">
            <a:spLocks/>
          </p:cNvSpPr>
          <p:nvPr/>
        </p:nvSpPr>
        <p:spPr>
          <a:xfrm>
            <a:off x="5569225" y="562554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4</a:t>
            </a:r>
          </a:p>
        </p:txBody>
      </p:sp>
      <p:sp>
        <p:nvSpPr>
          <p:cNvPr id="10" name="Title 1">
            <a:extLst>
              <a:ext uri="{FF2B5EF4-FFF2-40B4-BE49-F238E27FC236}">
                <a16:creationId xmlns:a16="http://schemas.microsoft.com/office/drawing/2014/main" id="{427D3576-C6EA-4053-B7A9-79590165B48D}"/>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5</a:t>
            </a:r>
          </a:p>
        </p:txBody>
      </p:sp>
      <p:sp>
        <p:nvSpPr>
          <p:cNvPr id="11" name="Title 1">
            <a:extLst>
              <a:ext uri="{FF2B5EF4-FFF2-40B4-BE49-F238E27FC236}">
                <a16:creationId xmlns:a16="http://schemas.microsoft.com/office/drawing/2014/main" id="{ABF1F625-B4E2-43B9-89D6-0C1BF927FEC4}"/>
              </a:ext>
            </a:extLst>
          </p:cNvPr>
          <p:cNvSpPr txBox="1">
            <a:spLocks/>
          </p:cNvSpPr>
          <p:nvPr/>
        </p:nvSpPr>
        <p:spPr>
          <a:xfrm>
            <a:off x="1595230" y="183707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12" name="Title 1">
            <a:extLst>
              <a:ext uri="{FF2B5EF4-FFF2-40B4-BE49-F238E27FC236}">
                <a16:creationId xmlns:a16="http://schemas.microsoft.com/office/drawing/2014/main" id="{C64EEB38-B2B5-46AA-81B1-6D8C6C52B563}"/>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Tree>
    <p:extLst>
      <p:ext uri="{BB962C8B-B14F-4D97-AF65-F5344CB8AC3E}">
        <p14:creationId xmlns:p14="http://schemas.microsoft.com/office/powerpoint/2010/main" val="23384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7E0F4F8-6414-4804-89AB-6FB8294FB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0" y="357807"/>
            <a:ext cx="8859080"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75591" y="357808"/>
            <a:ext cx="1408043" cy="401637"/>
          </a:xfrm>
        </p:spPr>
        <p:txBody>
          <a:bodyPr>
            <a:noAutofit/>
          </a:bodyPr>
          <a:lstStyle/>
          <a:p>
            <a:r>
              <a:rPr lang="en-GB" sz="2000" dirty="0">
                <a:latin typeface="+mn-lt"/>
              </a:rPr>
              <a:t>35 ka</a:t>
            </a:r>
          </a:p>
        </p:txBody>
      </p:sp>
    </p:spTree>
    <p:extLst>
      <p:ext uri="{BB962C8B-B14F-4D97-AF65-F5344CB8AC3E}">
        <p14:creationId xmlns:p14="http://schemas.microsoft.com/office/powerpoint/2010/main" val="4159877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EF8D1F81-D8D9-4E79-9BE6-297A31DAC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60" y="357807"/>
            <a:ext cx="8891080" cy="6384993"/>
          </a:xfrm>
          <a:prstGeom prst="rect">
            <a:avLst/>
          </a:prstGeom>
        </p:spPr>
      </p:pic>
      <p:sp>
        <p:nvSpPr>
          <p:cNvPr id="6" name="Title 1">
            <a:extLst>
              <a:ext uri="{FF2B5EF4-FFF2-40B4-BE49-F238E27FC236}">
                <a16:creationId xmlns:a16="http://schemas.microsoft.com/office/drawing/2014/main" id="{E33D0A0E-8DED-4831-A8E8-E09B90AF2430}"/>
              </a:ext>
            </a:extLst>
          </p:cNvPr>
          <p:cNvSpPr txBox="1">
            <a:spLocks/>
          </p:cNvSpPr>
          <p:nvPr/>
        </p:nvSpPr>
        <p:spPr>
          <a:xfrm>
            <a:off x="142460" y="463824"/>
            <a:ext cx="2905540"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35 ka</a:t>
            </a:r>
          </a:p>
          <a:p>
            <a:r>
              <a:rPr lang="en-GB" sz="2000" dirty="0">
                <a:solidFill>
                  <a:schemeClr val="bg1"/>
                </a:solidFill>
                <a:latin typeface="+mn-lt"/>
              </a:rPr>
              <a:t>Robustness score: 2</a:t>
            </a:r>
          </a:p>
        </p:txBody>
      </p:sp>
      <p:sp>
        <p:nvSpPr>
          <p:cNvPr id="4" name="Title 1">
            <a:extLst>
              <a:ext uri="{FF2B5EF4-FFF2-40B4-BE49-F238E27FC236}">
                <a16:creationId xmlns:a16="http://schemas.microsoft.com/office/drawing/2014/main" id="{BDC39B42-AB9C-4976-AFA6-3B060B4D79E0}"/>
              </a:ext>
            </a:extLst>
          </p:cNvPr>
          <p:cNvSpPr txBox="1">
            <a:spLocks/>
          </p:cNvSpPr>
          <p:nvPr/>
        </p:nvSpPr>
        <p:spPr>
          <a:xfrm>
            <a:off x="5569225" y="562554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595230" y="183707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Tree>
    <p:extLst>
      <p:ext uri="{BB962C8B-B14F-4D97-AF65-F5344CB8AC3E}">
        <p14:creationId xmlns:p14="http://schemas.microsoft.com/office/powerpoint/2010/main" val="4082652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660F16E0-E6D0-4AEA-970C-C088EBB69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5"/>
            <a:ext cx="8859079"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75591" y="357808"/>
            <a:ext cx="1408043" cy="401637"/>
          </a:xfrm>
        </p:spPr>
        <p:txBody>
          <a:bodyPr>
            <a:noAutofit/>
          </a:bodyPr>
          <a:lstStyle/>
          <a:p>
            <a:r>
              <a:rPr lang="en-GB" sz="2000" dirty="0">
                <a:latin typeface="+mn-lt"/>
              </a:rPr>
              <a:t>40 ka</a:t>
            </a:r>
          </a:p>
        </p:txBody>
      </p:sp>
    </p:spTree>
    <p:extLst>
      <p:ext uri="{BB962C8B-B14F-4D97-AF65-F5344CB8AC3E}">
        <p14:creationId xmlns:p14="http://schemas.microsoft.com/office/powerpoint/2010/main" val="1704583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A27C7567-155F-4C8C-B985-58C29936B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0" y="357807"/>
            <a:ext cx="8859080" cy="6384993"/>
          </a:xfrm>
          <a:prstGeom prst="rect">
            <a:avLst/>
          </a:prstGeom>
        </p:spPr>
      </p:pic>
      <p:sp>
        <p:nvSpPr>
          <p:cNvPr id="6" name="Title 1">
            <a:extLst>
              <a:ext uri="{FF2B5EF4-FFF2-40B4-BE49-F238E27FC236}">
                <a16:creationId xmlns:a16="http://schemas.microsoft.com/office/drawing/2014/main" id="{E33D0A0E-8DED-4831-A8E8-E09B90AF2430}"/>
              </a:ext>
            </a:extLst>
          </p:cNvPr>
          <p:cNvSpPr txBox="1">
            <a:spLocks/>
          </p:cNvSpPr>
          <p:nvPr/>
        </p:nvSpPr>
        <p:spPr>
          <a:xfrm>
            <a:off x="142460" y="463824"/>
            <a:ext cx="2905540"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solidFill>
                  <a:schemeClr val="bg1"/>
                </a:solidFill>
                <a:latin typeface="+mn-lt"/>
              </a:rPr>
              <a:t>40 ka</a:t>
            </a:r>
          </a:p>
          <a:p>
            <a:r>
              <a:rPr lang="en-GB" sz="2000" dirty="0">
                <a:solidFill>
                  <a:schemeClr val="bg1"/>
                </a:solidFill>
                <a:latin typeface="+mn-lt"/>
              </a:rPr>
              <a:t>Robustness score: 2.5</a:t>
            </a:r>
          </a:p>
        </p:txBody>
      </p:sp>
      <p:sp>
        <p:nvSpPr>
          <p:cNvPr id="4" name="Title 1">
            <a:extLst>
              <a:ext uri="{FF2B5EF4-FFF2-40B4-BE49-F238E27FC236}">
                <a16:creationId xmlns:a16="http://schemas.microsoft.com/office/drawing/2014/main" id="{BDC39B42-AB9C-4976-AFA6-3B060B4D79E0}"/>
              </a:ext>
            </a:extLst>
          </p:cNvPr>
          <p:cNvSpPr txBox="1">
            <a:spLocks/>
          </p:cNvSpPr>
          <p:nvPr/>
        </p:nvSpPr>
        <p:spPr>
          <a:xfrm>
            <a:off x="5569225" y="5625547"/>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5" name="Title 1">
            <a:extLst>
              <a:ext uri="{FF2B5EF4-FFF2-40B4-BE49-F238E27FC236}">
                <a16:creationId xmlns:a16="http://schemas.microsoft.com/office/drawing/2014/main" id="{8685A67A-4F53-42DA-9025-38F0AC0F1762}"/>
              </a:ext>
            </a:extLst>
          </p:cNvPr>
          <p:cNvSpPr txBox="1">
            <a:spLocks/>
          </p:cNvSpPr>
          <p:nvPr/>
        </p:nvSpPr>
        <p:spPr>
          <a:xfrm>
            <a:off x="911086" y="3611972"/>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
        <p:nvSpPr>
          <p:cNvPr id="7" name="Title 1">
            <a:extLst>
              <a:ext uri="{FF2B5EF4-FFF2-40B4-BE49-F238E27FC236}">
                <a16:creationId xmlns:a16="http://schemas.microsoft.com/office/drawing/2014/main" id="{78A69D01-80B3-43F8-82B5-DFE3F290DC69}"/>
              </a:ext>
            </a:extLst>
          </p:cNvPr>
          <p:cNvSpPr txBox="1">
            <a:spLocks/>
          </p:cNvSpPr>
          <p:nvPr/>
        </p:nvSpPr>
        <p:spPr>
          <a:xfrm>
            <a:off x="1595230" y="1837079"/>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1</a:t>
            </a:r>
          </a:p>
        </p:txBody>
      </p:sp>
      <p:sp>
        <p:nvSpPr>
          <p:cNvPr id="9" name="Title 1">
            <a:extLst>
              <a:ext uri="{FF2B5EF4-FFF2-40B4-BE49-F238E27FC236}">
                <a16:creationId xmlns:a16="http://schemas.microsoft.com/office/drawing/2014/main" id="{A408CB43-F4B3-453D-B5E1-C496FEDA9BB9}"/>
              </a:ext>
            </a:extLst>
          </p:cNvPr>
          <p:cNvSpPr txBox="1">
            <a:spLocks/>
          </p:cNvSpPr>
          <p:nvPr/>
        </p:nvSpPr>
        <p:spPr>
          <a:xfrm>
            <a:off x="6122504" y="1898748"/>
            <a:ext cx="553279" cy="401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dirty="0">
                <a:latin typeface="+mn-lt"/>
              </a:rPr>
              <a:t>3</a:t>
            </a:r>
          </a:p>
        </p:txBody>
      </p:sp>
    </p:spTree>
    <p:extLst>
      <p:ext uri="{BB962C8B-B14F-4D97-AF65-F5344CB8AC3E}">
        <p14:creationId xmlns:p14="http://schemas.microsoft.com/office/powerpoint/2010/main" val="29126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C548C37F-0BE6-47DD-A9BB-AF0637C37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9" y="357805"/>
            <a:ext cx="8859079" cy="6384993"/>
          </a:xfrm>
          <a:prstGeom prst="rect">
            <a:avLst/>
          </a:prstGeom>
        </p:spPr>
      </p:pic>
      <p:sp>
        <p:nvSpPr>
          <p:cNvPr id="2" name="Title 1">
            <a:extLst>
              <a:ext uri="{FF2B5EF4-FFF2-40B4-BE49-F238E27FC236}">
                <a16:creationId xmlns:a16="http://schemas.microsoft.com/office/drawing/2014/main" id="{3288FE00-30E8-4118-B74A-7FE86272ADF9}"/>
              </a:ext>
            </a:extLst>
          </p:cNvPr>
          <p:cNvSpPr>
            <a:spLocks noGrp="1"/>
          </p:cNvSpPr>
          <p:nvPr>
            <p:ph type="ctrTitle"/>
          </p:nvPr>
        </p:nvSpPr>
        <p:spPr>
          <a:xfrm>
            <a:off x="-175591" y="357808"/>
            <a:ext cx="1408043" cy="401637"/>
          </a:xfrm>
        </p:spPr>
        <p:txBody>
          <a:bodyPr>
            <a:noAutofit/>
          </a:bodyPr>
          <a:lstStyle/>
          <a:p>
            <a:r>
              <a:rPr lang="en-GB" sz="2000" dirty="0">
                <a:latin typeface="+mn-lt"/>
              </a:rPr>
              <a:t>45 ka</a:t>
            </a:r>
          </a:p>
        </p:txBody>
      </p:sp>
    </p:spTree>
    <p:extLst>
      <p:ext uri="{BB962C8B-B14F-4D97-AF65-F5344CB8AC3E}">
        <p14:creationId xmlns:p14="http://schemas.microsoft.com/office/powerpoint/2010/main" val="41412774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335</TotalTime>
  <Words>562</Words>
  <Application>Microsoft Office PowerPoint</Application>
  <PresentationFormat>On-screen Show (4:3)</PresentationFormat>
  <Paragraphs>134</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PowerPoint Presentation</vt:lpstr>
      <vt:lpstr>PowerPoint Presentation</vt:lpstr>
      <vt:lpstr>30 ka</vt:lpstr>
      <vt:lpstr>PowerPoint Presentation</vt:lpstr>
      <vt:lpstr>35 ka</vt:lpstr>
      <vt:lpstr>PowerPoint Presentation</vt:lpstr>
      <vt:lpstr>40 ka</vt:lpstr>
      <vt:lpstr>PowerPoint Presentation</vt:lpstr>
      <vt:lpstr>45 ka</vt:lpstr>
      <vt:lpstr>PowerPoint Presentation</vt:lpstr>
      <vt:lpstr>MIS 4 (58–72 ka)</vt:lpstr>
      <vt:lpstr>PowerPoint Presentation</vt:lpstr>
      <vt:lpstr>MIS 5a (72–86 ka)</vt:lpstr>
      <vt:lpstr>PowerPoint Presentation</vt:lpstr>
      <vt:lpstr>MIS 5b (86–92 ka)</vt:lpstr>
      <vt:lpstr>PowerPoint Presentation</vt:lpstr>
      <vt:lpstr>MIS 5c (92–108 ka)</vt:lpstr>
      <vt:lpstr>PowerPoint Presentation</vt:lpstr>
      <vt:lpstr>MIS 5d (108–117 ka)</vt:lpstr>
      <vt:lpstr>PowerPoint Presentation</vt:lpstr>
      <vt:lpstr>MIS 6 (132–190 ka)</vt:lpstr>
      <vt:lpstr>PowerPoint Presentation</vt:lpstr>
      <vt:lpstr>MIS 8 (243–279 ka)</vt:lpstr>
      <vt:lpstr>PowerPoint Presentation</vt:lpstr>
      <vt:lpstr>MIS 10 (337–365 ka)</vt:lpstr>
      <vt:lpstr>PowerPoint Presentation</vt:lpstr>
      <vt:lpstr>MIS 12 (429–477 ka)</vt:lpstr>
      <vt:lpstr>PowerPoint Presentation</vt:lpstr>
      <vt:lpstr>MIS 16 (622–677 ka)</vt:lpstr>
      <vt:lpstr>PowerPoint Presentation</vt:lpstr>
      <vt:lpstr>MIS 20–24 (790–928 ka)</vt:lpstr>
      <vt:lpstr>PowerPoint Presentation</vt:lpstr>
      <vt:lpstr>Early Matuyama Chron (1.78–2.6 Ma)</vt:lpstr>
      <vt:lpstr>PowerPoint Presentation</vt:lpstr>
      <vt:lpstr>Late Gauss Chron (2.6–3.59 Ma)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slide</dc:title>
  <dc:creator>Christine Batchelor</dc:creator>
  <cp:lastModifiedBy>Christine Batchelor</cp:lastModifiedBy>
  <cp:revision>27</cp:revision>
  <dcterms:created xsi:type="dcterms:W3CDTF">2019-07-17T15:44:09Z</dcterms:created>
  <dcterms:modified xsi:type="dcterms:W3CDTF">2019-07-18T09:50:19Z</dcterms:modified>
</cp:coreProperties>
</file>